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85258524-8FBE-43EF-8914-48BEB9A48DAE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pPr marL="216000" indent="-215280">
              <a:lnSpc>
                <a:spcPct val="100000"/>
              </a:lnSpc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Update with your own Facebook and Twitter handles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5D288FF-457C-43D3-AC44-7D722991CCD1}" type="slidenum">
              <a:rPr b="0" lang="en-AU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3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6644520"/>
            <a:ext cx="9142560" cy="212040"/>
          </a:xfrm>
          <a:prstGeom prst="rect">
            <a:avLst/>
          </a:prstGeom>
          <a:solidFill>
            <a:srgbClr val="ffdd0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8031960" y="6642000"/>
            <a:ext cx="249840" cy="213840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7715160" y="6642000"/>
            <a:ext cx="249840" cy="213840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8348400" y="6642000"/>
            <a:ext cx="249840" cy="213840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8665920" y="6642000"/>
            <a:ext cx="249840" cy="213840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8978040" y="6642000"/>
            <a:ext cx="249840" cy="213840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9151200" y="5784120"/>
            <a:ext cx="185400" cy="1071720"/>
          </a:xfrm>
          <a:prstGeom prst="rect">
            <a:avLst/>
          </a:prstGeom>
          <a:solidFill>
            <a:srgbClr val="e6e6e6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151560" y="6645240"/>
            <a:ext cx="2332800" cy="2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AU" sz="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© BUSHFIRE AND NATURAL HAZARDS CRC 2018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6644520"/>
            <a:ext cx="9142560" cy="212040"/>
          </a:xfrm>
          <a:prstGeom prst="rect">
            <a:avLst/>
          </a:prstGeom>
          <a:solidFill>
            <a:srgbClr val="ffdd0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2"/>
          <p:cNvSpPr/>
          <p:nvPr/>
        </p:nvSpPr>
        <p:spPr>
          <a:xfrm>
            <a:off x="8031960" y="6642000"/>
            <a:ext cx="249840" cy="213840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3"/>
          <p:cNvSpPr/>
          <p:nvPr/>
        </p:nvSpPr>
        <p:spPr>
          <a:xfrm>
            <a:off x="7715160" y="6642000"/>
            <a:ext cx="249840" cy="213840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4"/>
          <p:cNvSpPr/>
          <p:nvPr/>
        </p:nvSpPr>
        <p:spPr>
          <a:xfrm>
            <a:off x="8348400" y="6642000"/>
            <a:ext cx="249840" cy="213840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5"/>
          <p:cNvSpPr/>
          <p:nvPr/>
        </p:nvSpPr>
        <p:spPr>
          <a:xfrm>
            <a:off x="8665920" y="6642000"/>
            <a:ext cx="249840" cy="213840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6"/>
          <p:cNvSpPr/>
          <p:nvPr/>
        </p:nvSpPr>
        <p:spPr>
          <a:xfrm>
            <a:off x="8978040" y="6642000"/>
            <a:ext cx="249840" cy="213840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CustomShape 7"/>
          <p:cNvSpPr/>
          <p:nvPr/>
        </p:nvSpPr>
        <p:spPr>
          <a:xfrm>
            <a:off x="9151200" y="5784120"/>
            <a:ext cx="185400" cy="1071720"/>
          </a:xfrm>
          <a:prstGeom prst="rect">
            <a:avLst/>
          </a:prstGeom>
          <a:solidFill>
            <a:srgbClr val="e6e6e6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CustomShape 8"/>
          <p:cNvSpPr/>
          <p:nvPr/>
        </p:nvSpPr>
        <p:spPr>
          <a:xfrm>
            <a:off x="151560" y="6645240"/>
            <a:ext cx="2332800" cy="2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AU" sz="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© BUSHFIRE AND NATURAL HAZARDS CRC 2018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9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1548720" y="70200"/>
            <a:ext cx="633456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Waroona Fire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72000" y="1296000"/>
            <a:ext cx="9009360" cy="4503960"/>
          </a:xfrm>
          <a:prstGeom prst="rect">
            <a:avLst/>
          </a:prstGeom>
          <a:ln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3168000" y="6192000"/>
            <a:ext cx="302292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Escarpment (~300m)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Line 3"/>
          <p:cNvSpPr/>
          <p:nvPr/>
        </p:nvSpPr>
        <p:spPr>
          <a:xfrm flipV="1">
            <a:off x="4104000" y="5256000"/>
            <a:ext cx="72000" cy="939600"/>
          </a:xfrm>
          <a:prstGeom prst="line">
            <a:avLst/>
          </a:prstGeom>
          <a:ln w="57240">
            <a:solidFill>
              <a:srgbClr val="2c00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4"/>
          <p:cNvSpPr/>
          <p:nvPr/>
        </p:nvSpPr>
        <p:spPr>
          <a:xfrm>
            <a:off x="648000" y="6012360"/>
            <a:ext cx="302292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Farmland and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rural towns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Line 5"/>
          <p:cNvSpPr/>
          <p:nvPr/>
        </p:nvSpPr>
        <p:spPr>
          <a:xfrm flipV="1">
            <a:off x="1584000" y="5040360"/>
            <a:ext cx="72000" cy="939600"/>
          </a:xfrm>
          <a:prstGeom prst="line">
            <a:avLst/>
          </a:prstGeom>
          <a:ln w="57240">
            <a:solidFill>
              <a:srgbClr val="2c00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6"/>
          <p:cNvSpPr/>
          <p:nvPr/>
        </p:nvSpPr>
        <p:spPr>
          <a:xfrm>
            <a:off x="5702400" y="6000120"/>
            <a:ext cx="208692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State forest and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mining areas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Line 7"/>
          <p:cNvSpPr/>
          <p:nvPr/>
        </p:nvSpPr>
        <p:spPr>
          <a:xfrm flipV="1">
            <a:off x="6480000" y="5112360"/>
            <a:ext cx="72000" cy="879480"/>
          </a:xfrm>
          <a:prstGeom prst="line">
            <a:avLst/>
          </a:prstGeom>
          <a:ln w="57240">
            <a:solidFill>
              <a:srgbClr val="2c00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8"/>
          <p:cNvSpPr/>
          <p:nvPr/>
        </p:nvSpPr>
        <p:spPr>
          <a:xfrm>
            <a:off x="504000" y="936000"/>
            <a:ext cx="8422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Emberstorms                     Downslope run                    PyroCB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Line 9"/>
          <p:cNvSpPr/>
          <p:nvPr/>
        </p:nvSpPr>
        <p:spPr>
          <a:xfrm>
            <a:off x="1872000" y="1282320"/>
            <a:ext cx="1584000" cy="4456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Line 10"/>
          <p:cNvSpPr/>
          <p:nvPr/>
        </p:nvSpPr>
        <p:spPr>
          <a:xfrm>
            <a:off x="1872000" y="1286280"/>
            <a:ext cx="1224000" cy="2097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Line 11"/>
          <p:cNvSpPr/>
          <p:nvPr/>
        </p:nvSpPr>
        <p:spPr>
          <a:xfrm flipH="1">
            <a:off x="4464000" y="1214280"/>
            <a:ext cx="72000" cy="657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Line 12"/>
          <p:cNvSpPr/>
          <p:nvPr/>
        </p:nvSpPr>
        <p:spPr>
          <a:xfrm flipH="1">
            <a:off x="6552000" y="1214280"/>
            <a:ext cx="126000" cy="1017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2736000" y="432000"/>
            <a:ext cx="6190920" cy="6190920"/>
          </a:xfrm>
          <a:prstGeom prst="rect">
            <a:avLst/>
          </a:prstGeom>
          <a:ln>
            <a:noFill/>
          </a:ln>
        </p:spPr>
      </p:pic>
      <p:sp>
        <p:nvSpPr>
          <p:cNvPr id="142" name="CustomShape 1"/>
          <p:cNvSpPr/>
          <p:nvPr/>
        </p:nvSpPr>
        <p:spPr>
          <a:xfrm>
            <a:off x="4968000" y="3564000"/>
            <a:ext cx="718920" cy="718920"/>
          </a:xfrm>
          <a:prstGeom prst="ellipse">
            <a:avLst/>
          </a:prstGeom>
          <a:noFill/>
          <a:ln w="29160">
            <a:solidFill>
              <a:srgbClr val="ff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Line 2"/>
          <p:cNvSpPr/>
          <p:nvPr/>
        </p:nvSpPr>
        <p:spPr>
          <a:xfrm flipV="1">
            <a:off x="2304000" y="4032000"/>
            <a:ext cx="2484000" cy="144000"/>
          </a:xfrm>
          <a:prstGeom prst="line">
            <a:avLst/>
          </a:prstGeom>
          <a:ln w="1908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3"/>
          <p:cNvSpPr/>
          <p:nvPr/>
        </p:nvSpPr>
        <p:spPr>
          <a:xfrm>
            <a:off x="4176360" y="1728000"/>
            <a:ext cx="250560" cy="251280"/>
          </a:xfrm>
          <a:prstGeom prst="ellipse">
            <a:avLst/>
          </a:prstGeom>
          <a:noFill/>
          <a:ln w="29160">
            <a:solidFill>
              <a:srgbClr val="ffcc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4"/>
          <p:cNvSpPr/>
          <p:nvPr/>
        </p:nvSpPr>
        <p:spPr>
          <a:xfrm>
            <a:off x="216000" y="648000"/>
            <a:ext cx="2662920" cy="56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PFT compared against total model firepower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18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PFT calculated upstream of fire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18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Fire power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1800" spc="-1" strike="noStrike">
                <a:solidFill>
                  <a:srgbClr val="ff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PyroCB window of opportunity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Pyrocumulous occurrence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Line 5"/>
          <p:cNvSpPr/>
          <p:nvPr/>
        </p:nvSpPr>
        <p:spPr>
          <a:xfrm flipV="1">
            <a:off x="2083320" y="1872000"/>
            <a:ext cx="2093040" cy="336600"/>
          </a:xfrm>
          <a:prstGeom prst="line">
            <a:avLst/>
          </a:prstGeom>
          <a:ln w="19080">
            <a:solidFill>
              <a:srgbClr val="ff9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Line 6"/>
          <p:cNvSpPr/>
          <p:nvPr/>
        </p:nvSpPr>
        <p:spPr>
          <a:xfrm>
            <a:off x="2078640" y="2304360"/>
            <a:ext cx="1377360" cy="1007640"/>
          </a:xfrm>
          <a:prstGeom prst="line">
            <a:avLst/>
          </a:prstGeom>
          <a:ln w="19080">
            <a:solidFill>
              <a:srgbClr val="ff9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Line 7"/>
          <p:cNvSpPr/>
          <p:nvPr/>
        </p:nvSpPr>
        <p:spPr>
          <a:xfrm>
            <a:off x="1584000" y="3024000"/>
            <a:ext cx="3024000" cy="648000"/>
          </a:xfrm>
          <a:prstGeom prst="line">
            <a:avLst/>
          </a:prstGeom>
          <a:ln w="19080">
            <a:solidFill>
              <a:srgbClr val="ff9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8"/>
          <p:cNvSpPr/>
          <p:nvPr/>
        </p:nvSpPr>
        <p:spPr>
          <a:xfrm>
            <a:off x="5184000" y="2520000"/>
            <a:ext cx="144000" cy="3888000"/>
          </a:xfrm>
          <a:prstGeom prst="rect">
            <a:avLst/>
          </a:prstGeom>
          <a:solidFill>
            <a:srgbClr val="0000cc">
              <a:alpha val="7000"/>
            </a:srgbClr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Line 9"/>
          <p:cNvSpPr/>
          <p:nvPr/>
        </p:nvSpPr>
        <p:spPr>
          <a:xfrm flipV="1">
            <a:off x="1831320" y="5256000"/>
            <a:ext cx="3352680" cy="276120"/>
          </a:xfrm>
          <a:prstGeom prst="line">
            <a:avLst/>
          </a:prstGeom>
          <a:ln w="19080">
            <a:solidFill>
              <a:srgbClr val="9999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" descr=""/>
          <p:cNvPicPr/>
          <p:nvPr/>
        </p:nvPicPr>
        <p:blipFill>
          <a:blip r:embed="rId1"/>
          <a:srcRect l="2209" t="10096" r="2876" b="798"/>
          <a:stretch/>
        </p:blipFill>
        <p:spPr>
          <a:xfrm>
            <a:off x="972000" y="1152360"/>
            <a:ext cx="7342920" cy="5419440"/>
          </a:xfrm>
          <a:prstGeom prst="rect">
            <a:avLst/>
          </a:prstGeom>
          <a:ln>
            <a:noFill/>
          </a:ln>
        </p:spPr>
      </p:pic>
      <p:sp>
        <p:nvSpPr>
          <p:cNvPr id="152" name="CustomShape 1"/>
          <p:cNvSpPr/>
          <p:nvPr/>
        </p:nvSpPr>
        <p:spPr>
          <a:xfrm>
            <a:off x="6768000" y="5773680"/>
            <a:ext cx="201492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2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Intense fire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Line 2"/>
          <p:cNvSpPr/>
          <p:nvPr/>
        </p:nvSpPr>
        <p:spPr>
          <a:xfrm flipH="1" flipV="1">
            <a:off x="5688000" y="5184000"/>
            <a:ext cx="1152000" cy="589680"/>
          </a:xfrm>
          <a:prstGeom prst="line">
            <a:avLst/>
          </a:prstGeom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3"/>
          <p:cNvSpPr/>
          <p:nvPr/>
        </p:nvSpPr>
        <p:spPr>
          <a:xfrm>
            <a:off x="1296000" y="-6840"/>
            <a:ext cx="6622920" cy="108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Modelled Pyrocumulous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3312000" y="1152000"/>
            <a:ext cx="5686920" cy="5197680"/>
          </a:xfrm>
          <a:prstGeom prst="rect">
            <a:avLst/>
          </a:prstGeom>
          <a:ln>
            <a:noFill/>
          </a:ln>
        </p:spPr>
      </p:pic>
      <p:sp>
        <p:nvSpPr>
          <p:cNvPr id="107" name="CustomShape 1"/>
          <p:cNvSpPr/>
          <p:nvPr/>
        </p:nvSpPr>
        <p:spPr>
          <a:xfrm>
            <a:off x="288000" y="792000"/>
            <a:ext cx="2950920" cy="56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Initial polygon and spotting added by Harvey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Downslope run on first evening can be seen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Second day coverage not unreasonable.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 does not include impacts from control attempts.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1549080" y="70200"/>
            <a:ext cx="633456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Simulated Fire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Line 3"/>
          <p:cNvSpPr/>
          <p:nvPr/>
        </p:nvSpPr>
        <p:spPr>
          <a:xfrm flipV="1">
            <a:off x="3024000" y="1728000"/>
            <a:ext cx="2592000" cy="79200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Line 4"/>
          <p:cNvSpPr/>
          <p:nvPr/>
        </p:nvSpPr>
        <p:spPr>
          <a:xfrm>
            <a:off x="2952000" y="2808000"/>
            <a:ext cx="3096000" cy="136800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432000" y="617760"/>
            <a:ext cx="8206920" cy="5969160"/>
          </a:xfrm>
          <a:prstGeom prst="rect">
            <a:avLst/>
          </a:prstGeom>
          <a:ln>
            <a:noFill/>
          </a:ln>
        </p:spPr>
      </p:pic>
      <p:sp>
        <p:nvSpPr>
          <p:cNvPr id="112" name="CustomShape 1"/>
          <p:cNvSpPr/>
          <p:nvPr/>
        </p:nvSpPr>
        <p:spPr>
          <a:xfrm>
            <a:off x="504000" y="141840"/>
            <a:ext cx="8134920" cy="79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Pyrocumulonimbus (PyroCB)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" descr=""/>
          <p:cNvPicPr/>
          <p:nvPr/>
        </p:nvPicPr>
        <p:blipFill>
          <a:blip r:embed="rId1"/>
          <a:srcRect l="0" t="0" r="0" b="9953"/>
          <a:stretch/>
        </p:blipFill>
        <p:spPr>
          <a:xfrm>
            <a:off x="1645200" y="944280"/>
            <a:ext cx="6019200" cy="4930200"/>
          </a:xfrm>
          <a:prstGeom prst="rect">
            <a:avLst/>
          </a:prstGeom>
          <a:ln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3551040" y="5908320"/>
            <a:ext cx="1056240" cy="60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Strong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Updrafts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5361840" y="5868000"/>
            <a:ext cx="1333440" cy="68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Strong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downdrafts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1152000" y="0"/>
            <a:ext cx="6982920" cy="10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PyroCB Transect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Line 4"/>
          <p:cNvSpPr/>
          <p:nvPr/>
        </p:nvSpPr>
        <p:spPr>
          <a:xfrm flipV="1">
            <a:off x="4176000" y="3816000"/>
            <a:ext cx="1296000" cy="2160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Line 5"/>
          <p:cNvSpPr/>
          <p:nvPr/>
        </p:nvSpPr>
        <p:spPr>
          <a:xfrm flipH="1" flipV="1">
            <a:off x="3384000" y="5760000"/>
            <a:ext cx="144000" cy="288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Line 6"/>
          <p:cNvSpPr/>
          <p:nvPr/>
        </p:nvSpPr>
        <p:spPr>
          <a:xfrm flipH="1" flipV="1">
            <a:off x="5760000" y="5544000"/>
            <a:ext cx="252000" cy="360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Line 7"/>
          <p:cNvSpPr/>
          <p:nvPr/>
        </p:nvSpPr>
        <p:spPr>
          <a:xfrm flipH="1" flipV="1">
            <a:off x="5400000" y="5472000"/>
            <a:ext cx="144000" cy="468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" descr=""/>
          <p:cNvPicPr/>
          <p:nvPr/>
        </p:nvPicPr>
        <p:blipFill>
          <a:blip r:embed="rId1"/>
          <a:srcRect l="-2" t="12499" r="8580" b="14770"/>
          <a:stretch/>
        </p:blipFill>
        <p:spPr>
          <a:xfrm>
            <a:off x="72000" y="2160000"/>
            <a:ext cx="9070920" cy="4534920"/>
          </a:xfrm>
          <a:prstGeom prst="rect">
            <a:avLst/>
          </a:prstGeom>
          <a:ln>
            <a:noFill/>
          </a:ln>
        </p:spPr>
      </p:pic>
      <p:sp>
        <p:nvSpPr>
          <p:cNvPr id="122" name="CustomShape 1"/>
          <p:cNvSpPr/>
          <p:nvPr/>
        </p:nvSpPr>
        <p:spPr>
          <a:xfrm>
            <a:off x="504000" y="1224000"/>
            <a:ext cx="7702920" cy="11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Driven by high down slope winds with strong entrainment.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Will be discussed in more depth by Mika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504000" y="141840"/>
            <a:ext cx="8134920" cy="87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Emberstorm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" descr=""/>
          <p:cNvPicPr/>
          <p:nvPr/>
        </p:nvPicPr>
        <p:blipFill>
          <a:blip r:embed="rId1"/>
          <a:srcRect l="0" t="4035" r="0" b="27287"/>
          <a:stretch/>
        </p:blipFill>
        <p:spPr>
          <a:xfrm>
            <a:off x="396000" y="144000"/>
            <a:ext cx="8494920" cy="6282720"/>
          </a:xfrm>
          <a:prstGeom prst="rect">
            <a:avLst/>
          </a:prstGeom>
          <a:ln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2520000" y="1728000"/>
            <a:ext cx="4894920" cy="76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Horizontal wind Transects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1512000" y="-35640"/>
            <a:ext cx="6622920" cy="76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Coupled run                      Uncoupled run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720000" y="1108080"/>
            <a:ext cx="7702560" cy="537084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2772000" y="83880"/>
            <a:ext cx="388728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Sir Ivan Spread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2772360" y="84240"/>
            <a:ext cx="388728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Sir Ivan Spread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576000" y="1083240"/>
            <a:ext cx="3814560" cy="265968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2"/>
          <a:srcRect l="5218" t="8036" r="7077" b="4094"/>
          <a:stretch/>
        </p:blipFill>
        <p:spPr>
          <a:xfrm>
            <a:off x="360000" y="3761640"/>
            <a:ext cx="3886920" cy="2695320"/>
          </a:xfrm>
          <a:prstGeom prst="rect">
            <a:avLst/>
          </a:prstGeom>
          <a:ln>
            <a:noFill/>
          </a:ln>
        </p:spPr>
      </p:pic>
      <p:sp>
        <p:nvSpPr>
          <p:cNvPr id="132" name="CustomShape 2"/>
          <p:cNvSpPr/>
          <p:nvPr/>
        </p:nvSpPr>
        <p:spPr>
          <a:xfrm>
            <a:off x="4896000" y="1584000"/>
            <a:ext cx="3886920" cy="172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Spread is reasonably well captured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Bottom left: hourly firefront contours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Bottom right: area winds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Line 3"/>
          <p:cNvSpPr/>
          <p:nvPr/>
        </p:nvSpPr>
        <p:spPr>
          <a:xfrm>
            <a:off x="1296000" y="4320000"/>
            <a:ext cx="1872000" cy="360"/>
          </a:xfrm>
          <a:prstGeom prst="line">
            <a:avLst/>
          </a:prstGeom>
          <a:ln w="29160">
            <a:solidFill>
              <a:srgbClr val="ff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4"/>
          <p:cNvSpPr/>
          <p:nvPr/>
        </p:nvSpPr>
        <p:spPr>
          <a:xfrm>
            <a:off x="1728000" y="4032000"/>
            <a:ext cx="1582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~ 40 km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Line 5"/>
          <p:cNvSpPr/>
          <p:nvPr/>
        </p:nvSpPr>
        <p:spPr>
          <a:xfrm flipV="1">
            <a:off x="3168000" y="4212000"/>
            <a:ext cx="360" cy="216000"/>
          </a:xfrm>
          <a:prstGeom prst="line">
            <a:avLst/>
          </a:prstGeom>
          <a:ln w="29160">
            <a:solidFill>
              <a:srgbClr val="ff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Line 6"/>
          <p:cNvSpPr/>
          <p:nvPr/>
        </p:nvSpPr>
        <p:spPr>
          <a:xfrm flipV="1">
            <a:off x="1296000" y="4212000"/>
            <a:ext cx="360" cy="216000"/>
          </a:xfrm>
          <a:prstGeom prst="line">
            <a:avLst/>
          </a:prstGeom>
          <a:ln w="29160">
            <a:solidFill>
              <a:srgbClr val="ff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7" name="" descr=""/>
          <p:cNvPicPr/>
          <p:nvPr/>
        </p:nvPicPr>
        <p:blipFill>
          <a:blip r:embed="rId3"/>
          <a:srcRect l="0" t="65114" r="9051" b="7"/>
          <a:stretch/>
        </p:blipFill>
        <p:spPr>
          <a:xfrm>
            <a:off x="4246920" y="4032000"/>
            <a:ext cx="4883400" cy="223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4176000" y="1872000"/>
            <a:ext cx="4822920" cy="462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Theoretical energy requirement to form PyroCB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PFT = C (Z</a:t>
            </a:r>
            <a:r>
              <a:rPr b="0" lang="en-AU" sz="24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fc</a:t>
            </a: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b="0" lang="en-AU" sz="2400" spc="-1" strike="noStrike" baseline="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U b</a:t>
            </a:r>
            <a:r>
              <a:rPr b="0" lang="en-AU" sz="24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fc</a:t>
            </a: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PFT: PyroCB Firepower Threshold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  : constant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Z</a:t>
            </a:r>
            <a:r>
              <a:rPr b="0" lang="en-AU" sz="24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fc </a:t>
            </a: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free convection altitude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  : wind speed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</a:t>
            </a:r>
            <a:r>
              <a:rPr b="0" lang="en-AU" sz="24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fc  </a:t>
            </a: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ML escape energy required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2772720" y="84600"/>
            <a:ext cx="388728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Kevin’s PFT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rcRect l="2944" t="7270" r="7970" b="9098"/>
          <a:stretch/>
        </p:blipFill>
        <p:spPr>
          <a:xfrm>
            <a:off x="72000" y="1332000"/>
            <a:ext cx="3987000" cy="457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2018-10-22T05:11:34Z</dcterms:created>
  <dc:creator>Catrin Harris</dc:creator>
  <dc:description/>
  <dc:language>en-AU</dc:language>
  <cp:lastModifiedBy/>
  <dcterms:modified xsi:type="dcterms:W3CDTF">2020-09-23T11:07:27Z</dcterms:modified>
  <cp:revision>51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</Properties>
</file>